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7104063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76" autoAdjust="0"/>
    <p:restoredTop sz="94660"/>
  </p:normalViewPr>
  <p:slideViewPr>
    <p:cSldViewPr>
      <p:cViewPr>
        <p:scale>
          <a:sx n="150" d="100"/>
          <a:sy n="150" d="100"/>
        </p:scale>
        <p:origin x="720" y="8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8206" cy="513284"/>
          </a:xfrm>
          <a:prstGeom prst="rect">
            <a:avLst/>
          </a:prstGeom>
        </p:spPr>
        <p:txBody>
          <a:bodyPr vert="horz" lIns="94657" tIns="47329" rIns="94657" bIns="4732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4201" y="0"/>
            <a:ext cx="3078206" cy="513284"/>
          </a:xfrm>
          <a:prstGeom prst="rect">
            <a:avLst/>
          </a:prstGeom>
        </p:spPr>
        <p:txBody>
          <a:bodyPr vert="horz" lIns="94657" tIns="47329" rIns="94657" bIns="47329" rtlCol="0"/>
          <a:lstStyle>
            <a:lvl1pPr algn="r">
              <a:defRPr sz="1200"/>
            </a:lvl1pPr>
          </a:lstStyle>
          <a:p>
            <a:fld id="{A1B4262A-057A-4D3A-881B-539B7570FA54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55838" y="1279525"/>
            <a:ext cx="259238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57" tIns="47329" rIns="94657" bIns="4732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740" y="4925236"/>
            <a:ext cx="5682588" cy="4029439"/>
          </a:xfrm>
          <a:prstGeom prst="rect">
            <a:avLst/>
          </a:prstGeom>
        </p:spPr>
        <p:txBody>
          <a:bodyPr vert="horz" lIns="94657" tIns="47329" rIns="94657" bIns="4732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721331"/>
            <a:ext cx="3078206" cy="513284"/>
          </a:xfrm>
          <a:prstGeom prst="rect">
            <a:avLst/>
          </a:prstGeom>
        </p:spPr>
        <p:txBody>
          <a:bodyPr vert="horz" lIns="94657" tIns="47329" rIns="94657" bIns="4732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4201" y="9721331"/>
            <a:ext cx="3078206" cy="513284"/>
          </a:xfrm>
          <a:prstGeom prst="rect">
            <a:avLst/>
          </a:prstGeom>
        </p:spPr>
        <p:txBody>
          <a:bodyPr vert="horz" lIns="94657" tIns="47329" rIns="94657" bIns="47329" rtlCol="0" anchor="b"/>
          <a:lstStyle>
            <a:lvl1pPr algn="r">
              <a:defRPr sz="1200"/>
            </a:lvl1pPr>
          </a:lstStyle>
          <a:p>
            <a:fld id="{7224E885-29AF-4320-8EAF-16E640B57A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519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7753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47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839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チラシ 8.5 x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プレースホルダー 8"/>
          <p:cNvSpPr>
            <a:spLocks noGrp="1"/>
          </p:cNvSpPr>
          <p:nvPr>
            <p:ph type="body" sz="quarter" idx="10" hasCustomPrompt="1"/>
          </p:nvPr>
        </p:nvSpPr>
        <p:spPr>
          <a:xfrm>
            <a:off x="627194" y="748243"/>
            <a:ext cx="3902345" cy="888161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8500" cap="all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1" name="テキスト プレースホルダー 8"/>
          <p:cNvSpPr>
            <a:spLocks noGrp="1"/>
          </p:cNvSpPr>
          <p:nvPr>
            <p:ph type="body" sz="quarter" idx="12" hasCustomPrompt="1"/>
          </p:nvPr>
        </p:nvSpPr>
        <p:spPr>
          <a:xfrm>
            <a:off x="627194" y="1753254"/>
            <a:ext cx="3902345" cy="1828724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85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2" name="テキスト プレースホルダー 8"/>
          <p:cNvSpPr>
            <a:spLocks noGrp="1"/>
          </p:cNvSpPr>
          <p:nvPr>
            <p:ph type="body" sz="quarter" idx="13" hasCustomPrompt="1"/>
          </p:nvPr>
        </p:nvSpPr>
        <p:spPr>
          <a:xfrm>
            <a:off x="627194" y="3979095"/>
            <a:ext cx="3902345" cy="214792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3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3" name="テキスト プレースホルダー 8"/>
          <p:cNvSpPr>
            <a:spLocks noGrp="1"/>
          </p:cNvSpPr>
          <p:nvPr>
            <p:ph type="body" sz="quarter" idx="14" hasCustomPrompt="1"/>
          </p:nvPr>
        </p:nvSpPr>
        <p:spPr>
          <a:xfrm>
            <a:off x="627194" y="4339889"/>
            <a:ext cx="3902345" cy="813242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36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5" name="テキスト プレースホルダー 8"/>
          <p:cNvSpPr>
            <a:spLocks noGrp="1"/>
          </p:cNvSpPr>
          <p:nvPr>
            <p:ph type="body" sz="quarter" idx="16" hasCustomPrompt="1"/>
          </p:nvPr>
        </p:nvSpPr>
        <p:spPr>
          <a:xfrm>
            <a:off x="627194" y="5524971"/>
            <a:ext cx="3902345" cy="214792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3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6" name="テキスト プレースホルダー 8"/>
          <p:cNvSpPr>
            <a:spLocks noGrp="1"/>
          </p:cNvSpPr>
          <p:nvPr>
            <p:ph type="body" sz="quarter" idx="17" hasCustomPrompt="1"/>
          </p:nvPr>
        </p:nvSpPr>
        <p:spPr>
          <a:xfrm>
            <a:off x="627194" y="5885765"/>
            <a:ext cx="3902345" cy="813242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36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7" name="テキスト プレースホルダー 8"/>
          <p:cNvSpPr>
            <a:spLocks noGrp="1"/>
          </p:cNvSpPr>
          <p:nvPr>
            <p:ph type="body" sz="quarter" idx="18" hasCustomPrompt="1"/>
          </p:nvPr>
        </p:nvSpPr>
        <p:spPr>
          <a:xfrm>
            <a:off x="627194" y="6828386"/>
            <a:ext cx="3902345" cy="412000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1300" cap="none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18" name="テキスト プレースホルダー 8"/>
          <p:cNvSpPr>
            <a:spLocks noGrp="1"/>
          </p:cNvSpPr>
          <p:nvPr>
            <p:ph type="body" sz="quarter" idx="19" hasCustomPrompt="1"/>
          </p:nvPr>
        </p:nvSpPr>
        <p:spPr>
          <a:xfrm>
            <a:off x="627194" y="7319889"/>
            <a:ext cx="3902345" cy="720446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20000"/>
              </a:lnSpc>
              <a:spcBef>
                <a:spcPts val="0"/>
              </a:spcBef>
              <a:buNone/>
              <a:defRPr kumimoji="1" lang="ja-JP" sz="13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 (単語の区切りの小さい点を追加するには、[挿入] の [記号と特殊文字] を使います)</a:t>
            </a:r>
          </a:p>
        </p:txBody>
      </p:sp>
      <p:sp>
        <p:nvSpPr>
          <p:cNvPr id="19" name="テキスト プレースホルダー 8"/>
          <p:cNvSpPr>
            <a:spLocks noGrp="1"/>
          </p:cNvSpPr>
          <p:nvPr>
            <p:ph type="body" sz="quarter" idx="20" hasCustomPrompt="1"/>
          </p:nvPr>
        </p:nvSpPr>
        <p:spPr>
          <a:xfrm>
            <a:off x="627194" y="8349616"/>
            <a:ext cx="3902345" cy="216651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3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0" name="テキスト プレースホルダー 8"/>
          <p:cNvSpPr>
            <a:spLocks noGrp="1"/>
          </p:cNvSpPr>
          <p:nvPr>
            <p:ph type="body" sz="quarter" idx="21" hasCustomPrompt="1"/>
          </p:nvPr>
        </p:nvSpPr>
        <p:spPr>
          <a:xfrm>
            <a:off x="4802860" y="748242"/>
            <a:ext cx="1708351" cy="520542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82000"/>
              </a:lnSpc>
              <a:spcBef>
                <a:spcPts val="0"/>
              </a:spcBef>
              <a:buNone/>
              <a:defRPr kumimoji="1" lang="ja-JP" sz="2300" cap="all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1" name="テキスト プレースホルダー 8"/>
          <p:cNvSpPr>
            <a:spLocks noGrp="1"/>
          </p:cNvSpPr>
          <p:nvPr>
            <p:ph type="body" sz="quarter" idx="22" hasCustomPrompt="1"/>
          </p:nvPr>
        </p:nvSpPr>
        <p:spPr>
          <a:xfrm>
            <a:off x="4802860" y="1636404"/>
            <a:ext cx="1708351" cy="60620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3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2" name="テキスト プレースホルダー 8"/>
          <p:cNvSpPr>
            <a:spLocks noGrp="1"/>
          </p:cNvSpPr>
          <p:nvPr>
            <p:ph type="body" sz="quarter" idx="23" hasCustomPrompt="1"/>
          </p:nvPr>
        </p:nvSpPr>
        <p:spPr>
          <a:xfrm>
            <a:off x="4802860" y="2242608"/>
            <a:ext cx="1708351" cy="827970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3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5" name="テキスト プレースホルダー 8"/>
          <p:cNvSpPr>
            <a:spLocks noGrp="1"/>
          </p:cNvSpPr>
          <p:nvPr>
            <p:ph type="body" sz="quarter" idx="24" hasCustomPrompt="1"/>
          </p:nvPr>
        </p:nvSpPr>
        <p:spPr>
          <a:xfrm>
            <a:off x="4802860" y="3070580"/>
            <a:ext cx="1708351" cy="60620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3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6" name="テキスト プレースホルダー 8"/>
          <p:cNvSpPr>
            <a:spLocks noGrp="1"/>
          </p:cNvSpPr>
          <p:nvPr>
            <p:ph type="body" sz="quarter" idx="25" hasCustomPrompt="1"/>
          </p:nvPr>
        </p:nvSpPr>
        <p:spPr>
          <a:xfrm>
            <a:off x="4802860" y="3676782"/>
            <a:ext cx="1708351" cy="827970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3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7" name="テキスト プレースホルダー 8"/>
          <p:cNvSpPr>
            <a:spLocks noGrp="1"/>
          </p:cNvSpPr>
          <p:nvPr>
            <p:ph type="body" sz="quarter" idx="26" hasCustomPrompt="1"/>
          </p:nvPr>
        </p:nvSpPr>
        <p:spPr>
          <a:xfrm>
            <a:off x="4802860" y="4504752"/>
            <a:ext cx="1708351" cy="60620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3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8" name="テキスト プレースホルダー 8"/>
          <p:cNvSpPr>
            <a:spLocks noGrp="1"/>
          </p:cNvSpPr>
          <p:nvPr>
            <p:ph type="body" sz="quarter" idx="27" hasCustomPrompt="1"/>
          </p:nvPr>
        </p:nvSpPr>
        <p:spPr>
          <a:xfrm>
            <a:off x="4802860" y="5110956"/>
            <a:ext cx="1708351" cy="1668378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3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29" name="テキスト プレースホルダー 8"/>
          <p:cNvSpPr>
            <a:spLocks noGrp="1"/>
          </p:cNvSpPr>
          <p:nvPr>
            <p:ph type="body" sz="quarter" idx="28" hasCustomPrompt="1"/>
          </p:nvPr>
        </p:nvSpPr>
        <p:spPr>
          <a:xfrm>
            <a:off x="4802860" y="6779335"/>
            <a:ext cx="1708351" cy="606204"/>
          </a:xfrm>
        </p:spPr>
        <p:txBody>
          <a:bodyPr lIns="0" tIns="0" rIns="0" bIns="0" anchor="b">
            <a:noAutofit/>
          </a:bodyPr>
          <a:lstStyle>
            <a:lvl1pPr marL="0" indent="0" latinLnBrk="0">
              <a:lnSpc>
                <a:spcPct val="90000"/>
              </a:lnSpc>
              <a:spcBef>
                <a:spcPts val="0"/>
              </a:spcBef>
              <a:buNone/>
              <a:defRPr kumimoji="1" lang="ja-JP" sz="2300" cap="all" baseline="0">
                <a:solidFill>
                  <a:schemeClr val="accent1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  <p:sp>
        <p:nvSpPr>
          <p:cNvPr id="30" name="テキスト プレースホルダー 8"/>
          <p:cNvSpPr>
            <a:spLocks noGrp="1"/>
          </p:cNvSpPr>
          <p:nvPr>
            <p:ph type="body" sz="quarter" idx="29" hasCustomPrompt="1"/>
          </p:nvPr>
        </p:nvSpPr>
        <p:spPr>
          <a:xfrm>
            <a:off x="4802860" y="7385538"/>
            <a:ext cx="1708351" cy="1180729"/>
          </a:xfrm>
        </p:spPr>
        <p:txBody>
          <a:bodyPr lIns="0" tIns="0" rIns="0" bIns="0" anchor="t">
            <a:noAutofit/>
          </a:bodyPr>
          <a:lstStyle>
            <a:lvl1pPr marL="0" indent="0" latinLnBrk="0">
              <a:lnSpc>
                <a:spcPct val="105000"/>
              </a:lnSpc>
              <a:spcBef>
                <a:spcPts val="0"/>
              </a:spcBef>
              <a:buNone/>
              <a:defRPr kumimoji="1" lang="ja-JP" sz="1300" cap="none" baseline="0">
                <a:solidFill>
                  <a:schemeClr val="tx2"/>
                </a:solidFill>
                <a:latin typeface="+mj-lt"/>
              </a:defRPr>
            </a:lvl1pPr>
            <a:lvl2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0" indent="0" latinLnBrk="0">
              <a:lnSpc>
                <a:spcPct val="100000"/>
              </a:lnSpc>
              <a:spcBef>
                <a:spcPts val="0"/>
              </a:spcBef>
              <a:buNone/>
              <a:defRPr kumimoji="1" lang="ja-JP"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0"/>
            <a:r>
              <a:rPr kumimoji="1" lang="ja-JP"/>
              <a:t>テキストを追加</a:t>
            </a:r>
          </a:p>
        </p:txBody>
      </p:sp>
    </p:spTree>
    <p:extLst>
      <p:ext uri="{BB962C8B-B14F-4D97-AF65-F5344CB8AC3E}">
        <p14:creationId xmlns:p14="http://schemas.microsoft.com/office/powerpoint/2010/main" val="2183507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969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483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87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1151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460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569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697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D288E-EEB0-482C-A2D4-8E4938178832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43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D288E-EEB0-482C-A2D4-8E4938178832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949FF-0EB8-4F7A-A5EA-F84D36A79F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236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446557"/>
              </p:ext>
            </p:extLst>
          </p:nvPr>
        </p:nvGraphicFramePr>
        <p:xfrm>
          <a:off x="623439" y="2281641"/>
          <a:ext cx="5659689" cy="3215448"/>
        </p:xfrm>
        <a:graphic>
          <a:graphicData uri="http://schemas.openxmlformats.org/drawingml/2006/table">
            <a:tbl>
              <a:tblPr firstRow="1" lastCol="1" bandRow="1">
                <a:tableStyleId>{2D5ABB26-0587-4C30-8999-92F81FD0307C}</a:tableStyleId>
              </a:tblPr>
              <a:tblGrid>
                <a:gridCol w="1268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43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3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3888">
                  <a:extLst>
                    <a:ext uri="{9D8B030D-6E8A-4147-A177-3AD203B41FA5}">
                      <a16:colId xmlns:a16="http://schemas.microsoft.com/office/drawing/2014/main" val="971474981"/>
                    </a:ext>
                  </a:extLst>
                </a:gridCol>
              </a:tblGrid>
              <a:tr h="528664"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■</a:t>
                      </a:r>
                      <a:r>
                        <a:rPr kumimoji="1"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参加者</a:t>
                      </a:r>
                    </a:p>
                  </a:txBody>
                  <a:tcPr marL="36000" marR="36000" marT="33231" marB="3323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55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所　属</a:t>
                      </a:r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職　名</a:t>
                      </a:r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spc="350" baseline="-25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フリガナ</a:t>
                      </a:r>
                      <a:endParaRPr kumimoji="1" lang="en-US" altLang="ja-JP" sz="1000" spc="350" baseline="-250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氏　名</a:t>
                      </a:r>
                      <a:endParaRPr kumimoji="1" lang="ja-JP" altLang="en-US" sz="10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交流会</a:t>
                      </a:r>
                      <a:endParaRPr kumimoji="1" lang="en-US" altLang="ja-JP" sz="10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（〇</a:t>
                      </a:r>
                      <a:r>
                        <a:rPr kumimoji="1" lang="en-US" altLang="ja-JP" sz="10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or</a:t>
                      </a:r>
                      <a:r>
                        <a:rPr kumimoji="1" lang="ja-JP" altLang="en-US" sz="10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✕）</a:t>
                      </a:r>
                      <a:endParaRPr kumimoji="1" lang="ja-JP" altLang="en-US" sz="10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領収書</a:t>
                      </a:r>
                      <a:endParaRPr kumimoji="1" lang="en-US" altLang="ja-JP" sz="10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要否</a:t>
                      </a:r>
                      <a:endParaRPr kumimoji="1" lang="en-US" altLang="ja-JP" sz="1000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（〇</a:t>
                      </a:r>
                      <a:r>
                        <a:rPr kumimoji="1" lang="en-US" altLang="ja-JP" sz="10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or</a:t>
                      </a:r>
                      <a:r>
                        <a:rPr kumimoji="1" lang="ja-JP" altLang="en-US" sz="10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✕）</a:t>
                      </a: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845"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845"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9845">
                <a:tc>
                  <a:txBody>
                    <a:bodyPr/>
                    <a:lstStyle/>
                    <a:p>
                      <a:pPr algn="l"/>
                      <a:endParaRPr kumimoji="1" lang="ja-JP" altLang="en-US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9845">
                <a:tc>
                  <a:txBody>
                    <a:bodyPr/>
                    <a:lstStyle/>
                    <a:p>
                      <a:pPr algn="l"/>
                      <a:endParaRPr kumimoji="1" lang="ja-JP" altLang="en-US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9845"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1" name="テキスト ボックス 20"/>
          <p:cNvSpPr txBox="1"/>
          <p:nvPr/>
        </p:nvSpPr>
        <p:spPr>
          <a:xfrm>
            <a:off x="628652" y="844061"/>
            <a:ext cx="5629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kumimoji="1" lang="ja-JP" altLang="en-US" dirty="0">
              <a:solidFill>
                <a:prstClr val="black"/>
              </a:solidFill>
            </a:endParaRPr>
          </a:p>
        </p:txBody>
      </p:sp>
      <p:sp>
        <p:nvSpPr>
          <p:cNvPr id="22" name="テキスト ボックス 21"/>
          <p:cNvSpPr txBox="1">
            <a:spLocks/>
          </p:cNvSpPr>
          <p:nvPr/>
        </p:nvSpPr>
        <p:spPr>
          <a:xfrm>
            <a:off x="476672" y="982679"/>
            <a:ext cx="5904656" cy="576293"/>
          </a:xfrm>
          <a:prstGeom prst="rect">
            <a:avLst/>
          </a:prstGeom>
          <a:noFill/>
          <a:ln w="31750" cap="flat" cmpd="sng">
            <a:solidFill>
              <a:schemeClr val="tx1"/>
            </a:solidFill>
          </a:ln>
          <a:effectLst>
            <a:glow rad="12700">
              <a:schemeClr val="accent1">
                <a:satMod val="175000"/>
                <a:alpha val="40000"/>
              </a:schemeClr>
            </a:glow>
            <a:softEdge rad="12700"/>
          </a:effectLst>
        </p:spPr>
        <p:txBody>
          <a:bodyPr wrap="square" lIns="72000" tIns="72000" rIns="72000" bIns="72000" rtlCol="0" anchor="t" anchorCtr="0">
            <a:spAutoFit/>
          </a:bodyPr>
          <a:lstStyle/>
          <a:p>
            <a:r>
              <a:rPr kumimoji="1"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</a:t>
            </a:r>
            <a:r>
              <a:rPr lang="ja-JP" altLang="en-US" sz="1600" u="sng" dirty="0">
                <a:latin typeface="Microsoft Sans Serif" pitchFamily="34" charset="0"/>
                <a:ea typeface="Meiryo UI" pitchFamily="50" charset="-128"/>
                <a:cs typeface="Microsoft Sans Serif" pitchFamily="34" charset="0"/>
              </a:rPr>
              <a:t>メール：</a:t>
            </a:r>
            <a:r>
              <a:rPr lang="en-US" altLang="ja-JP" sz="1600" u="sng" dirty="0">
                <a:latin typeface="HG丸ｺﾞｼｯｸM-PRO" pitchFamily="50" charset="-128"/>
                <a:ea typeface="HG丸ｺﾞｼｯｸM-PRO" pitchFamily="50" charset="-128"/>
                <a:cs typeface="Meiryo UI" pitchFamily="50" charset="-128"/>
              </a:rPr>
              <a:t> </a:t>
            </a:r>
            <a:r>
              <a:rPr lang="en-US" altLang="ja-JP" sz="1600" u="sng" dirty="0" smtClean="0">
                <a:latin typeface="HG丸ｺﾞｼｯｸM-PRO" pitchFamily="50" charset="-128"/>
                <a:ea typeface="HG丸ｺﾞｼｯｸM-PRO" pitchFamily="50" charset="-128"/>
                <a:cs typeface="Meiryo UI" pitchFamily="50" charset="-128"/>
              </a:rPr>
              <a:t>AB</a:t>
            </a:r>
            <a:r>
              <a:rPr lang="en-US" altLang="ja-JP" sz="1600" u="sng" dirty="0" smtClean="0">
                <a:latin typeface="HG丸ｺﾞｼｯｸM-PRO" pitchFamily="50" charset="-128"/>
                <a:ea typeface="HG丸ｺﾞｼｯｸM-PRO" pitchFamily="50" charset="-128"/>
                <a:cs typeface="Meiryo UI" pitchFamily="50" charset="-128"/>
              </a:rPr>
              <a:t>0005@pref.iwate.jp</a:t>
            </a:r>
            <a:endParaRPr lang="en-US" altLang="ja-JP" sz="1600" u="sng" dirty="0">
              <a:latin typeface="Microsoft Sans Serif" pitchFamily="34" charset="0"/>
              <a:ea typeface="Meiryo UI" pitchFamily="50" charset="-128"/>
              <a:cs typeface="Microsoft Sans Serif" pitchFamily="34" charset="0"/>
            </a:endParaRPr>
          </a:p>
          <a:p>
            <a:r>
              <a:rPr lang="ja-JP" altLang="en-US" sz="1200" dirty="0">
                <a:latin typeface="Microsoft Sans Serif" pitchFamily="34" charset="0"/>
                <a:ea typeface="Meiryo UI" pitchFamily="50" charset="-128"/>
                <a:cs typeface="Microsoft Sans Serif" pitchFamily="34" charset="0"/>
              </a:rPr>
              <a:t>　　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岩手県 ものづくり自動車産業振興室　吉田・久保宛て　　</a:t>
            </a:r>
            <a:r>
              <a:rPr lang="ja-JP" altLang="en-US" sz="1200" dirty="0">
                <a:latin typeface="Microsoft Sans Serif" pitchFamily="34" charset="0"/>
                <a:ea typeface="Meiryo UI" pitchFamily="50" charset="-128"/>
                <a:cs typeface="Microsoft Sans Serif" pitchFamily="34" charset="0"/>
              </a:rPr>
              <a:t>申込締切日：</a:t>
            </a:r>
            <a:r>
              <a:rPr lang="en-US" altLang="ja-JP" sz="1200" dirty="0">
                <a:latin typeface="Microsoft Sans Serif" pitchFamily="34" charset="0"/>
                <a:ea typeface="Meiryo UI" pitchFamily="50" charset="-128"/>
                <a:cs typeface="Microsoft Sans Serif" pitchFamily="34" charset="0"/>
              </a:rPr>
              <a:t>3</a:t>
            </a:r>
            <a:r>
              <a:rPr lang="ja-JP" altLang="en-US" sz="1200" dirty="0">
                <a:latin typeface="Microsoft Sans Serif" pitchFamily="34" charset="0"/>
                <a:ea typeface="Meiryo UI" pitchFamily="50" charset="-128"/>
                <a:cs typeface="Microsoft Sans Serif" pitchFamily="34" charset="0"/>
              </a:rPr>
              <a:t>／</a:t>
            </a:r>
            <a:r>
              <a:rPr lang="en-US" altLang="ja-JP" sz="1200" dirty="0">
                <a:latin typeface="Microsoft Sans Serif" pitchFamily="34" charset="0"/>
                <a:ea typeface="Meiryo UI" pitchFamily="50" charset="-128"/>
                <a:cs typeface="Microsoft Sans Serif" pitchFamily="34" charset="0"/>
              </a:rPr>
              <a:t>5</a:t>
            </a:r>
            <a:r>
              <a:rPr lang="ja-JP" altLang="en-US" sz="1200" dirty="0">
                <a:latin typeface="Microsoft Sans Serif" pitchFamily="34" charset="0"/>
                <a:ea typeface="Meiryo UI" pitchFamily="50" charset="-128"/>
                <a:cs typeface="Microsoft Sans Serif" pitchFamily="34" charset="0"/>
              </a:rPr>
              <a:t>（火）</a:t>
            </a:r>
            <a:endParaRPr lang="en-US" altLang="ja-JP" sz="1200" dirty="0">
              <a:latin typeface="Microsoft Sans Serif" pitchFamily="34" charset="0"/>
              <a:ea typeface="Meiryo UI" pitchFamily="50" charset="-128"/>
              <a:cs typeface="Microsoft Sans Serif" pitchFamily="34" charset="0"/>
            </a:endParaRPr>
          </a:p>
        </p:txBody>
      </p:sp>
      <p:graphicFrame>
        <p:nvGraphicFramePr>
          <p:cNvPr id="41" name="表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118664"/>
              </p:ext>
            </p:extLst>
          </p:nvPr>
        </p:nvGraphicFramePr>
        <p:xfrm>
          <a:off x="585278" y="5436096"/>
          <a:ext cx="5724042" cy="1788652"/>
        </p:xfrm>
        <a:graphic>
          <a:graphicData uri="http://schemas.openxmlformats.org/drawingml/2006/table">
            <a:tbl>
              <a:tblPr firstRow="1" lastCol="1" bandRow="1">
                <a:tableStyleId>{2D5ABB26-0587-4C30-8999-92F81FD0307C}</a:tableStyleId>
              </a:tblPr>
              <a:tblGrid>
                <a:gridCol w="1493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72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54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79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8341"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■</a:t>
                      </a:r>
                      <a:r>
                        <a:rPr kumimoji="1"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連絡担当者</a:t>
                      </a:r>
                    </a:p>
                  </a:txBody>
                  <a:tcPr marL="36000" marR="36000" marT="33231" marB="3323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aseline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44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所　属</a:t>
                      </a: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職　名</a:t>
                      </a: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spc="350" baseline="-25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フリガナ</a:t>
                      </a:r>
                      <a:endParaRPr kumimoji="1" lang="en-US" altLang="ja-JP" sz="1000" spc="350" baseline="-25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氏　名</a:t>
                      </a: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備　考</a:t>
                      </a: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134"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3730">
                <a:tc gridSpan="2">
                  <a:txBody>
                    <a:bodyPr/>
                    <a:lstStyle/>
                    <a:p>
                      <a:pPr marL="0" marR="0" indent="0" algn="l" defTabSz="7306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電話番号　　　　　　　　　</a:t>
                      </a:r>
                    </a:p>
                  </a:txBody>
                  <a:tcPr marL="36000" marR="36000" marT="33231" marB="33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7306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メールアドレス</a:t>
                      </a:r>
                    </a:p>
                  </a:txBody>
                  <a:tcPr marL="36000" marR="36000" marT="33231" marB="332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2" name="表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00758"/>
              </p:ext>
            </p:extLst>
          </p:nvPr>
        </p:nvGraphicFramePr>
        <p:xfrm>
          <a:off x="603451" y="1713836"/>
          <a:ext cx="5679677" cy="797627"/>
        </p:xfrm>
        <a:graphic>
          <a:graphicData uri="http://schemas.openxmlformats.org/drawingml/2006/table">
            <a:tbl>
              <a:tblPr firstRow="1" lastCol="1" bandRow="1">
                <a:effectLst/>
                <a:tableStyleId>{2D5ABB26-0587-4C30-8999-92F81FD0307C}</a:tableStyleId>
              </a:tblPr>
              <a:tblGrid>
                <a:gridCol w="56796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64582">
                <a:tc>
                  <a:txBody>
                    <a:bodyPr/>
                    <a:lstStyle/>
                    <a:p>
                      <a:pPr marL="0" marR="0" indent="0" algn="l" defTabSz="7306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■</a:t>
                      </a:r>
                      <a:r>
                        <a:rPr kumimoji="1" lang="ja-JP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企業／団体名</a:t>
                      </a:r>
                    </a:p>
                  </a:txBody>
                  <a:tcPr marL="36000" marR="36000" marT="33231" marB="33231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045">
                <a:tc>
                  <a:txBody>
                    <a:bodyPr/>
                    <a:lstStyle/>
                    <a:p>
                      <a:pPr algn="l"/>
                      <a:endParaRPr kumimoji="1" lang="ja-JP" altLang="en-US" sz="13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36000" marR="36000" marT="33231" marB="332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617288" y="474730"/>
            <a:ext cx="5629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altLang="ja-JP" dirty="0"/>
              <a:t>I</a:t>
            </a:r>
            <a:r>
              <a:rPr lang="ja-JP" altLang="en-US" dirty="0"/>
              <a:t>－</a:t>
            </a:r>
            <a:r>
              <a:rPr lang="en-US" altLang="ja-JP" dirty="0"/>
              <a:t>SEP</a:t>
            </a:r>
            <a:r>
              <a:rPr lang="ja-JP" altLang="en-US" dirty="0"/>
              <a:t>業界動向セミナー　参加申込書</a:t>
            </a:r>
          </a:p>
        </p:txBody>
      </p:sp>
    </p:spTree>
    <p:extLst>
      <p:ext uri="{BB962C8B-B14F-4D97-AF65-F5344CB8AC3E}">
        <p14:creationId xmlns:p14="http://schemas.microsoft.com/office/powerpoint/2010/main" val="805798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933</TotalTime>
  <Words>92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Meiryo UI</vt:lpstr>
      <vt:lpstr>ＭＳ Ｐゴシック</vt:lpstr>
      <vt:lpstr>游ゴシック</vt:lpstr>
      <vt:lpstr>Arial</vt:lpstr>
      <vt:lpstr>Calibri</vt:lpstr>
      <vt:lpstr>Microsoft Sans Serif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ものづくり自動車産業振興室</dc:creator>
  <cp:lastModifiedBy>吉田明弘</cp:lastModifiedBy>
  <cp:revision>53</cp:revision>
  <cp:lastPrinted>2024-02-15T05:40:11Z</cp:lastPrinted>
  <dcterms:created xsi:type="dcterms:W3CDTF">2018-12-27T01:19:34Z</dcterms:created>
  <dcterms:modified xsi:type="dcterms:W3CDTF">2024-02-26T05:05:40Z</dcterms:modified>
</cp:coreProperties>
</file>